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8" r:id="rId5"/>
    <p:sldId id="269" r:id="rId6"/>
    <p:sldId id="270" r:id="rId7"/>
    <p:sldId id="265" r:id="rId8"/>
    <p:sldId id="261" r:id="rId9"/>
    <p:sldId id="262" r:id="rId10"/>
    <p:sldId id="271" r:id="rId11"/>
    <p:sldId id="264" r:id="rId12"/>
    <p:sldId id="263" r:id="rId13"/>
    <p:sldId id="272" r:id="rId14"/>
    <p:sldId id="266" r:id="rId15"/>
    <p:sldId id="280" r:id="rId16"/>
  </p:sldIdLst>
  <p:sldSz cx="12192000" cy="6858000"/>
  <p:notesSz cx="6858000" cy="9144000"/>
  <p:defaultTextStyle>
    <a:defPPr lvl="0">
      <a:defRPr lang="sr-Latn-R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6009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-514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6E529AD-BF94-4197-9D48-B404BC5051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9F2FFF2F-3E0F-4015-ACA6-2D42DFF9CF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A0B457C2-6D6B-475E-9939-BF2BBAFC8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29.4.2021.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ABDCCDA2-AEDB-4BC0-AD78-D62FBD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1F07B439-4EDB-4577-8573-8C16C724D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200427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8D7DC47-5407-4F75-9E74-468C4B9D5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488B5DEB-15D3-409D-A122-A97340FC6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1CCD9ED-DA7E-48B5-8065-FB74CAED6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29.4.2021.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7D87F03-D0C2-484F-A38D-150F6E0F5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BC84EAE-5E2C-4D19-B568-77BCEAFB2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94241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3740D220-2675-4658-897D-89484E1C48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884E50AE-85DE-4A2D-A5E0-C83E06EB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46B20748-924B-480C-BE5A-7D0765171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29.4.2021.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736D25C-4E34-48E5-A12E-CEA5B57EC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FC159CDB-B89F-4D28-B4C0-B44F5A05E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0156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674340C-D792-4F78-ADA2-DBF4B0699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B2DF8E-C339-46CB-9C9A-E4130A55F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BF40631-23C6-48AA-8E37-01BE33825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29.4.2021.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6767989F-84F9-4333-8203-94DEC65EB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8445180-374F-48C4-9FA6-9DBA480EA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1450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102D080-3B5C-4228-A274-EE9B4B8B7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A290EBBB-C30F-4C2B-AFAE-CD9AE5E35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CB1FC15-5E6F-4BDF-9919-93D21815A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29.4.2021.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29A5508-EEE6-4DD1-A47C-A5B0DADEE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4D47FC08-AB4A-4658-9F01-37C1F91E3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0654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41EC96F-7C2A-4E1F-9A8D-DC44A8E3D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0102A8-C674-4AA4-B5DC-FE7F559C98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017D4D2B-1AB6-41CD-9B24-51440DD70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723D8B97-86B4-45C8-A65F-F059509F2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29.4.2021.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99610FA2-2095-49D5-A4B9-67B6AEC13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5539712A-FB43-4BE0-8CD1-B23EE7BA2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19551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422B49CB-1EAD-49C8-897B-F37C51588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9177DA6A-82F0-467F-BE2B-8A248E4B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5756BEC7-18FA-4E99-B1F6-E0BD46664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A63DAFA4-23EE-4B35-AB7C-AB29FF835E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495FC906-EAE3-4C31-A356-8BBBC05827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BFE22A55-9EFD-46C5-B49F-7D40FEF7A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29.4.2021.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3ED65BC2-EBBC-43A7-864E-8F0CD5239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955585C1-BB0A-4DB1-995B-328EB68A1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933530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C8CB25A-D259-42C4-9DB9-381B34B54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91EB3B1D-9213-40F0-843B-F18E74AC9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29.4.2021.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F34353AB-DE57-4855-826A-7D8A258AD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D8BE0566-14FA-4704-A2BC-721F0ED3D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46579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7F30F62B-6887-417C-B887-6FB8E3458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29.4.2021.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FD1EF124-5CAE-40EE-A2F5-C8B5203B5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0B21D375-C326-4792-BC39-0EED59FA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0054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85EC426-FBE8-4CF0-8198-BBA2D50E2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E502D1F-4F32-4DD9-A1B6-18DDCD279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6ABF3B0B-3F58-4E6E-B14F-A3946F36D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0FC9D334-19E6-40EC-B026-8FCA1BD0B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29.4.2021.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C68CC62-5AA9-467C-BEE7-DA7E38A14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EC96DDE7-722E-45A1-9197-D00EB2C37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49825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C51423C-9D4A-432B-8B28-E04BD9947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3991B40C-DE44-4EA6-840B-5E73879D6C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5890D125-7C68-40D0-8689-D3C27B899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43F8D59A-67AC-4605-AA01-2B806215D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29.4.2021.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6B03CF3-0EE2-4C14-9430-2F7CC5032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B74832C-60CB-4BEC-9F15-1AE8187A0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59432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C98D4DA7-EEDE-4478-A187-DEE4D82D6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3386"/>
            <a:ext cx="10515600" cy="1138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FA2FB5D-E9BA-4573-95F9-442E486D5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41A0978-F364-4E10-897B-E1B08D9D42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286A2-B2C3-405D-BA2B-CB6E1BB670D8}" type="datetimeFigureOut">
              <a:rPr lang="hr-HR" smtClean="0"/>
              <a:pPr/>
              <a:t>29.4.2021.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B382F664-6B44-4BE5-BC1A-D0963A45FB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80CF1333-C4D0-4899-8165-1FED29AA62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xmlns="" id="{8F02F2CD-0508-457F-A2AD-0C9811F1CCCC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781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xmlns="" id="{90BD2C13-66A6-4087-98C0-F537F757FCF7}"/>
              </a:ext>
            </a:extLst>
          </p:cNvPr>
          <p:cNvSpPr txBox="1"/>
          <p:nvPr userDrawn="1"/>
        </p:nvSpPr>
        <p:spPr>
          <a:xfrm>
            <a:off x="5640265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xmlns="" id="{EDF9FBE7-4C57-4D0F-900B-2815F9933A9B}"/>
              </a:ext>
            </a:extLst>
          </p:cNvPr>
          <p:cNvSpPr/>
          <p:nvPr userDrawn="1"/>
        </p:nvSpPr>
        <p:spPr>
          <a:xfrm>
            <a:off x="0" y="6348046"/>
            <a:ext cx="12192000" cy="509954"/>
          </a:xfrm>
          <a:prstGeom prst="rect">
            <a:avLst/>
          </a:prstGeom>
          <a:solidFill>
            <a:srgbClr val="FB33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6" name="Slika 15">
            <a:extLst>
              <a:ext uri="{FF2B5EF4-FFF2-40B4-BE49-F238E27FC236}">
                <a16:creationId xmlns:a16="http://schemas.microsoft.com/office/drawing/2014/main" xmlns="" id="{859FB3A2-3370-45C7-AB86-C1FD43A0BBA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86192" y="6313686"/>
            <a:ext cx="2505808" cy="565407"/>
          </a:xfrm>
          <a:prstGeom prst="rect">
            <a:avLst/>
          </a:prstGeom>
        </p:spPr>
      </p:pic>
      <p:sp>
        <p:nvSpPr>
          <p:cNvPr id="17" name="Pravokutnik 16">
            <a:extLst>
              <a:ext uri="{FF2B5EF4-FFF2-40B4-BE49-F238E27FC236}">
                <a16:creationId xmlns:a16="http://schemas.microsoft.com/office/drawing/2014/main" xmlns="" id="{D5EA0245-109A-4464-899D-47DE1A92CA66}"/>
              </a:ext>
            </a:extLst>
          </p:cNvPr>
          <p:cNvSpPr/>
          <p:nvPr userDrawn="1"/>
        </p:nvSpPr>
        <p:spPr>
          <a:xfrm>
            <a:off x="6840414" y="-21092"/>
            <a:ext cx="5003505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OTKRIVAMO FIZIKU 8</a:t>
            </a:r>
          </a:p>
        </p:txBody>
      </p:sp>
    </p:spTree>
    <p:extLst>
      <p:ext uri="{BB962C8B-B14F-4D97-AF65-F5344CB8AC3E}">
        <p14:creationId xmlns:p14="http://schemas.microsoft.com/office/powerpoint/2010/main" xmlns="" val="427694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s://www.e-sfera.hr/dodatni-digitalni-sadrzaji/dafb35df-2ba6-41cc-8541-18bd19e08dfe/assets/interactivity/kviz_a_2/index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058A79E0-E28F-494B-A36F-95F8501085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Opisujemo val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AAB41FE7-25ED-481B-B162-109F943D4B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VALOVI </a:t>
            </a:r>
          </a:p>
        </p:txBody>
      </p:sp>
    </p:spTree>
    <p:extLst>
      <p:ext uri="{BB962C8B-B14F-4D97-AF65-F5344CB8AC3E}">
        <p14:creationId xmlns:p14="http://schemas.microsoft.com/office/powerpoint/2010/main" xmlns="" val="2213115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CAE0AA0-0964-4193-85C4-6066C02FC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561" y="488755"/>
            <a:ext cx="10964593" cy="956835"/>
          </a:xfrm>
        </p:spPr>
        <p:txBody>
          <a:bodyPr/>
          <a:lstStyle/>
          <a:p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Period vala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5A259C05-6485-4123-AC2D-5CDCF78E2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884" y="1313080"/>
            <a:ext cx="10964593" cy="42318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sz="3200" b="1" dirty="0">
                <a:latin typeface="Gadugi" panose="020B0502040204020203" pitchFamily="34" charset="0"/>
                <a:ea typeface="Gadugi" panose="020B0502040204020203" pitchFamily="34" charset="0"/>
              </a:rPr>
              <a:t>Period vala </a:t>
            </a: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– vrijeme za koje čestica sredstva napravi jedan titraj i pritom nastane jedan val</a:t>
            </a:r>
          </a:p>
          <a:p>
            <a:pPr marL="342900" indent="-342900">
              <a:lnSpc>
                <a:spcPct val="150000"/>
              </a:lnSpc>
              <a:buSzPct val="70000"/>
              <a:buFont typeface="Wingdings" panose="05000000000000000000" pitchFamily="2" charset="2"/>
              <a:buChar char="§"/>
            </a:pPr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  <a:cs typeface="Arial" panose="020B0604020202020204" pitchFamily="34" charset="0"/>
              </a:rPr>
              <a:t>Ozna</a:t>
            </a:r>
            <a:r>
              <a:rPr lang="en-US" altLang="sr-Latn-RS" sz="3200" dirty="0">
                <a:latin typeface="Gadugi" panose="020B0502040204020203" pitchFamily="34" charset="0"/>
                <a:ea typeface="Gadugi" panose="020B0502040204020203" pitchFamily="34" charset="0"/>
                <a:cs typeface="Arial" panose="020B0604020202020204" pitchFamily="34" charset="0"/>
              </a:rPr>
              <a:t>čujemo ga s</a:t>
            </a:r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  <a:cs typeface="Arial" panose="020B0604020202020204" pitchFamily="34" charset="0"/>
              </a:rPr>
              <a:t> </a:t>
            </a:r>
            <a:r>
              <a:rPr lang="hr-HR" altLang="sr-Latn-RS" sz="3200" b="1" i="1" dirty="0">
                <a:latin typeface="Gadugi" panose="020B0502040204020203" pitchFamily="34" charset="0"/>
                <a:ea typeface="Gadugi" panose="020B0502040204020203" pitchFamily="34" charset="0"/>
                <a:cs typeface="Arial" panose="020B0604020202020204" pitchFamily="34" charset="0"/>
              </a:rPr>
              <a:t>T</a:t>
            </a:r>
            <a:r>
              <a:rPr lang="hr-HR" altLang="sr-Latn-RS" sz="3200" i="1" dirty="0">
                <a:latin typeface="Gadugi" panose="020B0502040204020203" pitchFamily="34" charset="0"/>
                <a:ea typeface="Gadugi" panose="020B0502040204020203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SzPct val="70000"/>
              <a:buFont typeface="Wingdings" panose="05000000000000000000" pitchFamily="2" charset="2"/>
              <a:buChar char="§"/>
            </a:pPr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  <a:cs typeface="Arial" panose="020B0604020202020204" pitchFamily="34" charset="0"/>
              </a:rPr>
              <a:t>Jedinica za period jest  sekunda (znak s).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hr-HR" sz="3200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xmlns="" id="{A26AE170-6215-4298-8906-6D949579E0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6425" y="4635025"/>
            <a:ext cx="1983543" cy="1627747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xmlns="" id="{88E38279-DD0C-4717-BD2E-D3FF70EE0BB1}"/>
              </a:ext>
            </a:extLst>
          </p:cNvPr>
          <p:cNvSpPr txBox="1"/>
          <p:nvPr/>
        </p:nvSpPr>
        <p:spPr>
          <a:xfrm>
            <a:off x="5235584" y="4756400"/>
            <a:ext cx="38802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i="1" dirty="0">
                <a:latin typeface="Gadugi" panose="020B0502040204020203" pitchFamily="34" charset="0"/>
                <a:ea typeface="Gadugi" panose="020B0502040204020203" pitchFamily="34" charset="0"/>
              </a:rPr>
              <a:t>t</a:t>
            </a:r>
            <a:r>
              <a:rPr lang="hr-HR" sz="2800" dirty="0">
                <a:latin typeface="Gadugi" panose="020B0502040204020203" pitchFamily="34" charset="0"/>
                <a:ea typeface="Gadugi" panose="020B0502040204020203" pitchFamily="34" charset="0"/>
              </a:rPr>
              <a:t> – vrijeme širenja vala</a:t>
            </a:r>
          </a:p>
          <a:p>
            <a:r>
              <a:rPr lang="hr-HR" sz="2800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</a:p>
          <a:p>
            <a:r>
              <a:rPr lang="hr-HR" sz="2800" i="1" dirty="0">
                <a:latin typeface="Gadugi" panose="020B0502040204020203" pitchFamily="34" charset="0"/>
                <a:ea typeface="Gadugi" panose="020B0502040204020203" pitchFamily="34" charset="0"/>
              </a:rPr>
              <a:t>n</a:t>
            </a:r>
            <a:r>
              <a:rPr lang="hr-HR" sz="2800" dirty="0">
                <a:latin typeface="Gadugi" panose="020B0502040204020203" pitchFamily="34" charset="0"/>
                <a:ea typeface="Gadugi" panose="020B0502040204020203" pitchFamily="34" charset="0"/>
              </a:rPr>
              <a:t> – broj valova </a:t>
            </a:r>
          </a:p>
        </p:txBody>
      </p:sp>
    </p:spTree>
    <p:extLst>
      <p:ext uri="{BB962C8B-B14F-4D97-AF65-F5344CB8AC3E}">
        <p14:creationId xmlns:p14="http://schemas.microsoft.com/office/powerpoint/2010/main" xmlns="" val="104925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xmlns="" id="{70826360-8D58-40A5-8413-291CD0677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632" y="693739"/>
            <a:ext cx="10515600" cy="1138360"/>
          </a:xfrm>
        </p:spPr>
        <p:txBody>
          <a:bodyPr/>
          <a:lstStyle/>
          <a:p>
            <a:r>
              <a:rPr lang="hr-HR" altLang="sr-Latn-RS" b="1" dirty="0">
                <a:latin typeface="Gadugi" panose="020B0502040204020203" pitchFamily="34" charset="0"/>
                <a:ea typeface="Gadugi" panose="020B0502040204020203" pitchFamily="34" charset="0"/>
              </a:rPr>
              <a:t>Frekvencija vala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6C8009C-0DB2-4066-A7BE-CC2DF8589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632" y="1832099"/>
            <a:ext cx="5866227" cy="4177568"/>
          </a:xfrm>
        </p:spPr>
        <p:txBody>
          <a:bodyPr rtlCol="0">
            <a:noAutofit/>
          </a:bodyPr>
          <a:lstStyle/>
          <a:p>
            <a:pPr>
              <a:lnSpc>
                <a:spcPct val="16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Broj bregova (ili dolova) koji nailaze na mjesto promatranja u jednoj sekundi ili broj titraja čestica sredstva u jednoj sekundi jest 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frekvencija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ili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 učestalost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vala (znak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hr-HR" b="1" i="1" dirty="0">
                <a:latin typeface="Gadugi" panose="020B0502040204020203" pitchFamily="34" charset="0"/>
                <a:ea typeface="Gadugi" panose="020B0502040204020203" pitchFamily="34" charset="0"/>
              </a:rPr>
              <a:t>f </a:t>
            </a:r>
            <a:r>
              <a:rPr lang="hr-HR" dirty="0" smtClean="0">
                <a:latin typeface="Gadugi" panose="020B0502040204020203" pitchFamily="34" charset="0"/>
                <a:ea typeface="Gadugi" panose="020B0502040204020203" pitchFamily="34" charset="0"/>
              </a:rPr>
              <a:t>).</a:t>
            </a:r>
            <a:endParaRPr lang="hr-HR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lnSpc>
                <a:spcPct val="160000"/>
              </a:lnSpc>
              <a:defRPr/>
            </a:pPr>
            <a:endParaRPr lang="hr-HR" sz="10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lnSpc>
                <a:spcPct val="160000"/>
              </a:lnSpc>
              <a:defRPr/>
            </a:pPr>
            <a:endParaRPr lang="hr-HR" sz="10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lnSpc>
                <a:spcPct val="160000"/>
              </a:lnSpc>
              <a:defRPr/>
            </a:pPr>
            <a:endParaRPr lang="hr-HR" sz="10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lnSpc>
                <a:spcPct val="160000"/>
              </a:lnSpc>
              <a:defRPr/>
            </a:pPr>
            <a:r>
              <a:rPr lang="hr-HR" sz="1000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</a:p>
        </p:txBody>
      </p:sp>
      <p:pic>
        <p:nvPicPr>
          <p:cNvPr id="11268" name="Picture 3" descr="225.tif">
            <a:extLst>
              <a:ext uri="{FF2B5EF4-FFF2-40B4-BE49-F238E27FC236}">
                <a16:creationId xmlns:a16="http://schemas.microsoft.com/office/drawing/2014/main" xmlns="" id="{C10FF28B-CD14-4BF4-AFCB-BCD04224BA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36542" y="2110248"/>
            <a:ext cx="5276826" cy="2637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>
            <a:extLst>
              <a:ext uri="{FF2B5EF4-FFF2-40B4-BE49-F238E27FC236}">
                <a16:creationId xmlns:a16="http://schemas.microsoft.com/office/drawing/2014/main" xmlns="" id="{DD518D9F-216E-4B59-AC6A-FBF0F669E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508" y="908276"/>
            <a:ext cx="10515600" cy="4351338"/>
          </a:xfrm>
          <a:ln>
            <a:noFill/>
          </a:ln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hr-HR" altLang="sr-Latn-RS" dirty="0"/>
              <a:t> </a:t>
            </a:r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</a:rPr>
              <a:t>Izraz za frekvenciju:</a:t>
            </a:r>
          </a:p>
          <a:p>
            <a:pPr>
              <a:buFont typeface="Wingdings" panose="05000000000000000000" pitchFamily="2" charset="2"/>
              <a:buChar char="§"/>
            </a:pPr>
            <a:endParaRPr lang="hr-HR" altLang="sr-Latn-RS" sz="32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hr-HR" altLang="sr-Latn-RS" sz="32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hr-HR" altLang="sr-Latn-RS" sz="32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marL="0" indent="0">
              <a:buNone/>
            </a:pPr>
            <a:endParaRPr lang="hr-HR" altLang="sr-Latn-RS" sz="32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</a:rPr>
              <a:t> Mjerna jedinica za frekvenciju je </a:t>
            </a:r>
            <a:r>
              <a:rPr lang="hr-HR" altLang="sr-Latn-RS" sz="3200" b="1" dirty="0">
                <a:latin typeface="Gadugi" panose="020B0502040204020203" pitchFamily="34" charset="0"/>
                <a:ea typeface="Gadugi" panose="020B0502040204020203" pitchFamily="34" charset="0"/>
              </a:rPr>
              <a:t>herc</a:t>
            </a:r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</a:rPr>
              <a:t> (znak: Hz):</a:t>
            </a:r>
          </a:p>
          <a:p>
            <a:pPr>
              <a:buFontTx/>
              <a:buNone/>
            </a:pPr>
            <a:endParaRPr lang="hr-HR" altLang="sr-Latn-RS" dirty="0"/>
          </a:p>
        </p:txBody>
      </p:sp>
      <p:pic>
        <p:nvPicPr>
          <p:cNvPr id="12291" name="Picture 2">
            <a:extLst>
              <a:ext uri="{FF2B5EF4-FFF2-40B4-BE49-F238E27FC236}">
                <a16:creationId xmlns:a16="http://schemas.microsoft.com/office/drawing/2014/main" xmlns="" id="{E5D69656-5D2E-40F9-B2A6-8239955E36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4094" y="1786883"/>
            <a:ext cx="6653213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4">
            <a:extLst>
              <a:ext uri="{FF2B5EF4-FFF2-40B4-BE49-F238E27FC236}">
                <a16:creationId xmlns:a16="http://schemas.microsoft.com/office/drawing/2014/main" xmlns="" id="{B9DF33A4-7842-4875-AFC7-AC3A46F5A5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58691" y="4577234"/>
            <a:ext cx="1743417" cy="145827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xmlns="" id="{489534B3-EEF1-4BB5-A517-043424ED44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41849680"/>
              </p:ext>
            </p:extLst>
          </p:nvPr>
        </p:nvGraphicFramePr>
        <p:xfrm>
          <a:off x="9163183" y="1392967"/>
          <a:ext cx="1743417" cy="1620145"/>
        </p:xfrm>
        <a:graphic>
          <a:graphicData uri="http://schemas.openxmlformats.org/presentationml/2006/ole">
            <p:oleObj spid="_x0000_s1027" name="Jednadžba" r:id="rId5" imgW="10058400" imgH="94488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96EF5B2-2B05-4C16-BBD8-ABE703C88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236" y="1182857"/>
            <a:ext cx="10936459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Frekvencija </a:t>
            </a:r>
            <a:r>
              <a:rPr lang="hr-HR" sz="3200" b="1" i="1" dirty="0">
                <a:latin typeface="Gadugi" panose="020B0502040204020203" pitchFamily="34" charset="0"/>
                <a:ea typeface="Gadugi" panose="020B0502040204020203" pitchFamily="34" charset="0"/>
              </a:rPr>
              <a:t>f</a:t>
            </a:r>
            <a:r>
              <a:rPr lang="hr-HR" sz="3200" b="1" dirty="0">
                <a:latin typeface="Gadugi" panose="020B0502040204020203" pitchFamily="34" charset="0"/>
                <a:ea typeface="Gadugi" panose="020B0502040204020203" pitchFamily="34" charset="0"/>
              </a:rPr>
              <a:t>  </a:t>
            </a: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jednaka je recipročnoj vrijednosti perioda </a:t>
            </a:r>
            <a:r>
              <a:rPr lang="hr-HR" sz="3200" b="1" i="1" dirty="0">
                <a:latin typeface="Gadugi" panose="020B0502040204020203" pitchFamily="34" charset="0"/>
                <a:ea typeface="Gadugi" panose="020B0502040204020203" pitchFamily="34" charset="0"/>
              </a:rPr>
              <a:t>T</a:t>
            </a: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. </a:t>
            </a:r>
          </a:p>
          <a:p>
            <a:endParaRPr lang="hr-HR" dirty="0"/>
          </a:p>
        </p:txBody>
      </p:sp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xmlns="" id="{2EDAA12B-C9B9-4941-A922-BAE1BECF2C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7251839"/>
              </p:ext>
            </p:extLst>
          </p:nvPr>
        </p:nvGraphicFramePr>
        <p:xfrm>
          <a:off x="2113642" y="2686672"/>
          <a:ext cx="2382573" cy="1729809"/>
        </p:xfrm>
        <a:graphic>
          <a:graphicData uri="http://schemas.openxmlformats.org/presentationml/2006/ole">
            <p:oleObj spid="_x0000_s2054" name="Jednadžba" r:id="rId3" imgW="10363200" imgH="9448800" progId="">
              <p:embed/>
            </p:oleObj>
          </a:graphicData>
        </a:graphic>
      </p:graphicFrame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xmlns="" id="{723D9723-82D5-49C7-9C00-A9DAD71EDC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09091667"/>
              </p:ext>
            </p:extLst>
          </p:nvPr>
        </p:nvGraphicFramePr>
        <p:xfrm>
          <a:off x="7135495" y="2559253"/>
          <a:ext cx="1933034" cy="1857228"/>
        </p:xfrm>
        <a:graphic>
          <a:graphicData uri="http://schemas.openxmlformats.org/presentationml/2006/ole">
            <p:oleObj spid="_x0000_s2055" name="Jednadžba" r:id="rId4" imgW="10363200" imgH="10058400" progId="">
              <p:embed/>
            </p:oleObj>
          </a:graphicData>
        </a:graphic>
      </p:graphicFrame>
      <p:sp>
        <p:nvSpPr>
          <p:cNvPr id="6" name="Strelica: desno 5">
            <a:extLst>
              <a:ext uri="{FF2B5EF4-FFF2-40B4-BE49-F238E27FC236}">
                <a16:creationId xmlns:a16="http://schemas.microsoft.com/office/drawing/2014/main" xmlns="" id="{4BF1D1EF-1902-4D52-8C88-9551CD506272}"/>
              </a:ext>
            </a:extLst>
          </p:cNvPr>
          <p:cNvSpPr/>
          <p:nvPr/>
        </p:nvSpPr>
        <p:spPr>
          <a:xfrm>
            <a:off x="4758055" y="3242216"/>
            <a:ext cx="2115600" cy="590843"/>
          </a:xfrm>
          <a:prstGeom prst="rightArrow">
            <a:avLst/>
          </a:prstGeom>
          <a:solidFill>
            <a:srgbClr val="D60093"/>
          </a:solidFill>
          <a:ln>
            <a:solidFill>
              <a:srgbClr val="D600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67734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>
            <a:extLst>
              <a:ext uri="{FF2B5EF4-FFF2-40B4-BE49-F238E27FC236}">
                <a16:creationId xmlns:a16="http://schemas.microsoft.com/office/drawing/2014/main" xmlns="" id="{DE2E3F33-81AA-4B40-A077-5F5184869987}"/>
              </a:ext>
            </a:extLst>
          </p:cNvPr>
          <p:cNvSpPr txBox="1"/>
          <p:nvPr/>
        </p:nvSpPr>
        <p:spPr>
          <a:xfrm>
            <a:off x="548640" y="829994"/>
            <a:ext cx="79904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4400" b="1" dirty="0">
                <a:latin typeface="Gadugi" panose="020B0502040204020203" pitchFamily="34" charset="0"/>
                <a:ea typeface="Gadugi" panose="020B0502040204020203" pitchFamily="34" charset="0"/>
              </a:rPr>
              <a:t>Brzina gibanja vala </a:t>
            </a:r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B522CFA0-5FB1-47D7-A7DD-7603886E0F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633" y="1824243"/>
            <a:ext cx="11111958" cy="4536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sz="2800" dirty="0">
                <a:latin typeface="Gadugi" panose="020B0502040204020203" pitchFamily="34" charset="0"/>
                <a:ea typeface="Gadugi" panose="020B0502040204020203" pitchFamily="34" charset="0"/>
                <a:cs typeface="Arial" panose="020B0604020202020204" pitchFamily="34" charset="0"/>
              </a:rPr>
              <a:t>Brzina vala jednaka je umnošku valne duljine i frekvencije vala.</a:t>
            </a:r>
            <a:endParaRPr lang="en-US" altLang="sr-Latn-RS" sz="2800" dirty="0">
              <a:latin typeface="Gadugi" panose="020B0502040204020203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hr-HR" altLang="sr-Latn-RS" sz="2800" dirty="0">
              <a:latin typeface="Gadugi" panose="020B0502040204020203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hr-HR" altLang="sr-Latn-RS" sz="2800" dirty="0">
              <a:latin typeface="Gadugi" panose="020B0502040204020203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hr-HR" altLang="sr-Latn-RS" sz="2800" dirty="0">
              <a:latin typeface="Gadugi" panose="020B0502040204020203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sr-Latn-RS" sz="2800" dirty="0">
                <a:latin typeface="Gadugi" panose="020B0502040204020203" pitchFamily="34" charset="0"/>
                <a:ea typeface="Gadugi" panose="020B0502040204020203" pitchFamily="34" charset="0"/>
                <a:cs typeface="Arial" panose="020B0604020202020204" pitchFamily="34" charset="0"/>
              </a:rPr>
              <a:t>Brzina vala ovisi o sredstvu kroz koje se val širi. </a:t>
            </a:r>
            <a:r>
              <a:rPr lang="hr-HR" altLang="sr-Latn-RS" sz="2800" dirty="0">
                <a:latin typeface="Gadugi" panose="020B0502040204020203" pitchFamily="34" charset="0"/>
                <a:ea typeface="Gadugi" panose="020B0502040204020203" pitchFamily="34" charset="0"/>
                <a:cs typeface="Arial" panose="020B0604020202020204" pitchFamily="34" charset="0"/>
              </a:rPr>
              <a:t> 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sz="2800" dirty="0">
                <a:latin typeface="Gadugi" panose="020B0502040204020203" pitchFamily="34" charset="0"/>
                <a:ea typeface="Gadugi" panose="020B0502040204020203" pitchFamily="34" charset="0"/>
                <a:cs typeface="Arial" panose="020B0604020202020204" pitchFamily="34" charset="0"/>
              </a:rPr>
              <a:t>Frekvencija vala jednaka je frekvenciji titranja izvora i ne mijenja se bez obzira na sredstvo. </a:t>
            </a:r>
            <a:endParaRPr lang="en-US" altLang="sr-Latn-RS" sz="2800" dirty="0">
              <a:latin typeface="Gadugi" panose="020B0502040204020203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xmlns="" id="{1119CDA2-2A15-498E-AE7A-CDC2ED6B5E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78597928"/>
              </p:ext>
            </p:extLst>
          </p:nvPr>
        </p:nvGraphicFramePr>
        <p:xfrm>
          <a:off x="1791139" y="2837476"/>
          <a:ext cx="2752725" cy="876300"/>
        </p:xfrm>
        <a:graphic>
          <a:graphicData uri="http://schemas.openxmlformats.org/presentationml/2006/ole">
            <p:oleObj spid="_x0000_s3074" name="Jednadžba" r:id="rId3" imgW="13411200" imgH="4267200" progId="">
              <p:embed/>
            </p:oleObj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xmlns="" id="{0E4565D1-0081-4637-A912-BFA4F27C9C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28183900"/>
              </p:ext>
            </p:extLst>
          </p:nvPr>
        </p:nvGraphicFramePr>
        <p:xfrm>
          <a:off x="6903814" y="2684782"/>
          <a:ext cx="2426489" cy="1770981"/>
        </p:xfrm>
        <a:graphic>
          <a:graphicData uri="http://schemas.openxmlformats.org/presentationml/2006/ole">
            <p:oleObj spid="_x0000_s3075" name="Jednadžba" r:id="rId4" imgW="9448800" imgH="9448800" progId="">
              <p:embed/>
            </p:oleObj>
          </a:graphicData>
        </a:graphic>
      </p:graphicFrame>
      <p:sp>
        <p:nvSpPr>
          <p:cNvPr id="6" name="Strelica: desno 5">
            <a:extLst>
              <a:ext uri="{FF2B5EF4-FFF2-40B4-BE49-F238E27FC236}">
                <a16:creationId xmlns:a16="http://schemas.microsoft.com/office/drawing/2014/main" xmlns="" id="{3C3C01AF-111B-485F-BA95-A8CF71F629D5}"/>
              </a:ext>
            </a:extLst>
          </p:cNvPr>
          <p:cNvSpPr/>
          <p:nvPr/>
        </p:nvSpPr>
        <p:spPr>
          <a:xfrm>
            <a:off x="5064369" y="3235569"/>
            <a:ext cx="1350499" cy="478207"/>
          </a:xfrm>
          <a:prstGeom prst="rightArrow">
            <a:avLst/>
          </a:prstGeom>
          <a:solidFill>
            <a:srgbClr val="D60093"/>
          </a:solidFill>
          <a:ln>
            <a:solidFill>
              <a:srgbClr val="D600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46814" y="963542"/>
            <a:ext cx="10932423" cy="1325563"/>
          </a:xfrm>
        </p:spPr>
        <p:txBody>
          <a:bodyPr>
            <a:normAutofit fontScale="90000"/>
          </a:bodyPr>
          <a:lstStyle/>
          <a:p>
            <a:pPr lvl="0">
              <a:lnSpc>
                <a:spcPct val="150000"/>
              </a:lnSpc>
              <a:spcBef>
                <a:spcPts val="1000"/>
              </a:spcBef>
            </a:pPr>
            <a:r>
              <a:rPr lang="hr-HR" sz="3600" dirty="0">
                <a:latin typeface="Gadugi" panose="020B0502040204020203" pitchFamily="34" charset="0"/>
                <a:ea typeface="Gadugi" panose="020B0502040204020203" pitchFamily="34" charset="0"/>
                <a:cs typeface="+mn-cs"/>
              </a:rPr>
              <a:t>Klikom na sličicu pristupi kvizu kojim ćeš provjeriti znanje</a:t>
            </a: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  <a:cs typeface="+mn-cs"/>
              </a:rPr>
              <a:t>.</a:t>
            </a:r>
            <a:br>
              <a:rPr lang="hr-HR" sz="3200" dirty="0">
                <a:latin typeface="Gadugi" panose="020B0502040204020203" pitchFamily="34" charset="0"/>
                <a:ea typeface="Gadugi" panose="020B0502040204020203" pitchFamily="34" charset="0"/>
                <a:cs typeface="+mn-cs"/>
              </a:rPr>
            </a:br>
            <a:endParaRPr lang="hr-HR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pic>
        <p:nvPicPr>
          <p:cNvPr id="5122" name="Picture 2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70050" y="2026845"/>
            <a:ext cx="3237257" cy="3237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kstniOkvir 7"/>
          <p:cNvSpPr txBox="1"/>
          <p:nvPr/>
        </p:nvSpPr>
        <p:spPr>
          <a:xfrm>
            <a:off x="4868007" y="2551365"/>
            <a:ext cx="1277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>
                <a:solidFill>
                  <a:srgbClr val="000099"/>
                </a:solidFill>
                <a:latin typeface="Consolas" pitchFamily="49" charset="0"/>
                <a:cs typeface="Consolas" pitchFamily="49" charset="0"/>
              </a:rPr>
              <a:t>Kviz A </a:t>
            </a:r>
          </a:p>
        </p:txBody>
      </p:sp>
      <p:sp>
        <p:nvSpPr>
          <p:cNvPr id="10" name="Obični oblačić 9"/>
          <p:cNvSpPr/>
          <p:nvPr/>
        </p:nvSpPr>
        <p:spPr>
          <a:xfrm>
            <a:off x="10698706" y="470848"/>
            <a:ext cx="1215789" cy="799235"/>
          </a:xfrm>
          <a:prstGeom prst="cloudCallou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1" name="Akcijski gumb: Pomoć 10">
            <a:hlinkClick r:id="" action="ppaction://noaction" highlightClick="1"/>
          </p:cNvPr>
          <p:cNvSpPr/>
          <p:nvPr/>
        </p:nvSpPr>
        <p:spPr>
          <a:xfrm>
            <a:off x="10964837" y="628068"/>
            <a:ext cx="655094" cy="507732"/>
          </a:xfrm>
          <a:prstGeom prst="actionButtonHelp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0047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xmlns="" id="{10A5AF6A-3759-44F2-84BA-C3F04E62A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775" y="548640"/>
            <a:ext cx="10777025" cy="1013106"/>
          </a:xfrm>
        </p:spPr>
        <p:txBody>
          <a:bodyPr/>
          <a:lstStyle/>
          <a:p>
            <a:r>
              <a:rPr lang="hr-HR" altLang="sr-Latn-RS" b="1" dirty="0" smtClean="0"/>
              <a:t>Transverzalan </a:t>
            </a:r>
            <a:r>
              <a:rPr lang="hr-HR" altLang="sr-Latn-RS" b="1" dirty="0"/>
              <a:t>val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xmlns="" id="{AC0CAB98-42BF-4897-ACAD-C17C7E078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75" y="1435137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 smtClean="0">
                <a:latin typeface="Gadugi" panose="020B0502040204020203" pitchFamily="34" charset="0"/>
                <a:ea typeface="Gadugi" panose="020B0502040204020203" pitchFamily="34" charset="0"/>
              </a:rPr>
              <a:t>Kako 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se gibaju čestice opruge kojom se širi poremećaj?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Kakvog su oblika dijelovi vala koji se ponavljaju? </a:t>
            </a:r>
          </a:p>
          <a:p>
            <a:endParaRPr lang="hr-HR" altLang="sr-Latn-RS" dirty="0"/>
          </a:p>
        </p:txBody>
      </p:sp>
      <p:pic>
        <p:nvPicPr>
          <p:cNvPr id="3076" name="Picture 3" descr="216_a.tif">
            <a:extLst>
              <a:ext uri="{FF2B5EF4-FFF2-40B4-BE49-F238E27FC236}">
                <a16:creationId xmlns:a16="http://schemas.microsoft.com/office/drawing/2014/main" xmlns="" id="{41317CBA-661C-4578-BBDD-FE22DF73E2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-1" b="3044"/>
          <a:stretch/>
        </p:blipFill>
        <p:spPr bwMode="auto">
          <a:xfrm>
            <a:off x="3647281" y="3171985"/>
            <a:ext cx="4897438" cy="313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>
            <a:extLst>
              <a:ext uri="{FF2B5EF4-FFF2-40B4-BE49-F238E27FC236}">
                <a16:creationId xmlns:a16="http://schemas.microsoft.com/office/drawing/2014/main" xmlns="" id="{F09BA63E-1E9F-4D55-8D8C-D472DAD33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6941" y="1209822"/>
            <a:ext cx="9127588" cy="4747529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hr-HR" altLang="sr-Latn-RS" b="1" dirty="0">
                <a:latin typeface="Gadugi" panose="020B0502040204020203" pitchFamily="34" charset="0"/>
                <a:ea typeface="Gadugi" panose="020B0502040204020203" pitchFamily="34" charset="0"/>
              </a:rPr>
              <a:t>Valna duljina 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– razmak između dva susjedna brijega </a:t>
            </a:r>
            <a:r>
              <a:rPr lang="vi-VN" altLang="sr-Latn-RS" dirty="0">
                <a:latin typeface="Calibri" panose="020F0502020204030204" pitchFamily="34" charset="0"/>
                <a:ea typeface="Gadugi" panose="020B0502040204020203" pitchFamily="34" charset="0"/>
              </a:rPr>
              <a:t> (ili dva susjedna dola)</a:t>
            </a:r>
            <a:r>
              <a:rPr lang="hr-HR" altLang="sr-Latn-RS" dirty="0" smtClean="0">
                <a:latin typeface="Calibri" panose="020F0502020204030204" pitchFamily="34" charset="0"/>
                <a:ea typeface="Gadugi" panose="020B0502040204020203" pitchFamily="34" charset="0"/>
              </a:rPr>
              <a:t>. O</a:t>
            </a:r>
            <a:r>
              <a:rPr lang="vi-VN" altLang="sr-Latn-RS" dirty="0">
                <a:latin typeface="Calibri" panose="020F0502020204030204" pitchFamily="34" charset="0"/>
                <a:ea typeface="Gadugi" panose="020B0502040204020203" pitchFamily="34" charset="0"/>
              </a:rPr>
              <a:t>bilježavamo je grčkim slovom </a:t>
            </a:r>
            <a:r>
              <a:rPr lang="el-GR" altLang="sr-Latn-RS" b="1" i="1" dirty="0">
                <a:latin typeface="Calibri" panose="020F0502020204030204" pitchFamily="34" charset="0"/>
                <a:ea typeface="Gadugi" panose="020B0502040204020203" pitchFamily="34" charset="0"/>
              </a:rPr>
              <a:t>λ</a:t>
            </a:r>
            <a:r>
              <a:rPr lang="vi-VN" altLang="sr-Latn-RS" i="1" dirty="0">
                <a:latin typeface="Calibri" panose="020F0502020204030204" pitchFamily="34" charset="0"/>
                <a:ea typeface="Gadugi" panose="020B0502040204020203" pitchFamily="34" charset="0"/>
              </a:rPr>
              <a:t> </a:t>
            </a:r>
            <a:r>
              <a:rPr lang="vi-VN" altLang="sr-Latn-RS" dirty="0">
                <a:latin typeface="Calibri" panose="020F0502020204030204" pitchFamily="34" charset="0"/>
                <a:ea typeface="Gadugi" panose="020B0502040204020203" pitchFamily="34" charset="0"/>
              </a:rPr>
              <a:t>(lambda).</a:t>
            </a:r>
            <a:endParaRPr lang="vi-VN" altLang="sr-Latn-RS" b="1" dirty="0">
              <a:latin typeface="Calibri" panose="020F0502020204030204" pitchFamily="34" charset="0"/>
              <a:ea typeface="Gadugi" panose="020B0502040204020203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b="1" dirty="0">
                <a:latin typeface="Gadugi" panose="020B0502040204020203" pitchFamily="34" charset="0"/>
                <a:ea typeface="Gadugi" panose="020B0502040204020203" pitchFamily="34" charset="0"/>
              </a:rPr>
              <a:t> Amplituda 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vala je visina valnog brijega odnosno dubina dola vala. (</a:t>
            </a:r>
            <a:r>
              <a:rPr lang="hr-HR" altLang="sr-Latn-RS" b="1" i="1" dirty="0">
                <a:latin typeface="Gadugi" panose="020B0502040204020203" pitchFamily="34" charset="0"/>
                <a:ea typeface="Gadugi" panose="020B0502040204020203" pitchFamily="34" charset="0"/>
              </a:rPr>
              <a:t>A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>
            <a:extLst>
              <a:ext uri="{FF2B5EF4-FFF2-40B4-BE49-F238E27FC236}">
                <a16:creationId xmlns:a16="http://schemas.microsoft.com/office/drawing/2014/main" xmlns="" id="{A45B301D-37A1-45AB-B16E-F466DAD45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3936"/>
            <a:ext cx="1051560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</a:rPr>
              <a:t> Koji </a:t>
            </a:r>
            <a:r>
              <a:rPr lang="hr-HR" altLang="sr-Latn-RS" sz="3200" dirty="0" smtClean="0">
                <a:latin typeface="Gadugi" panose="020B0502040204020203" pitchFamily="34" charset="0"/>
                <a:ea typeface="Gadugi" panose="020B0502040204020203" pitchFamily="34" charset="0"/>
              </a:rPr>
              <a:t>je od </a:t>
            </a:r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</a:rPr>
              <a:t>valova na </a:t>
            </a:r>
            <a:r>
              <a:rPr lang="hr-HR" altLang="sr-Latn-RS" sz="3200" dirty="0" smtClean="0">
                <a:latin typeface="Gadugi" panose="020B0502040204020203" pitchFamily="34" charset="0"/>
                <a:ea typeface="Gadugi" panose="020B0502040204020203" pitchFamily="34" charset="0"/>
              </a:rPr>
              <a:t>slikama </a:t>
            </a:r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</a:rPr>
              <a:t>veće valne duljine?</a:t>
            </a:r>
          </a:p>
        </p:txBody>
      </p:sp>
      <p:pic>
        <p:nvPicPr>
          <p:cNvPr id="5123" name="Picture 3" descr="SnapShot(463).jpg">
            <a:extLst>
              <a:ext uri="{FF2B5EF4-FFF2-40B4-BE49-F238E27FC236}">
                <a16:creationId xmlns:a16="http://schemas.microsoft.com/office/drawing/2014/main" xmlns="" id="{5966F92C-D924-49DD-A15B-FF89DE3A2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9213" t="54942" r="7874"/>
          <a:stretch>
            <a:fillRect/>
          </a:stretch>
        </p:blipFill>
        <p:spPr bwMode="auto">
          <a:xfrm>
            <a:off x="6024563" y="2680996"/>
            <a:ext cx="4316412" cy="254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5" descr="SnapShot(524).jpg">
            <a:extLst>
              <a:ext uri="{FF2B5EF4-FFF2-40B4-BE49-F238E27FC236}">
                <a16:creationId xmlns:a16="http://schemas.microsoft.com/office/drawing/2014/main" xmlns="" id="{764063EB-B993-454F-B827-3A20F9A47B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4409" t="35345" r="50394" b="35696"/>
          <a:stretch>
            <a:fillRect/>
          </a:stretch>
        </p:blipFill>
        <p:spPr bwMode="auto">
          <a:xfrm>
            <a:off x="1851025" y="2693696"/>
            <a:ext cx="3924300" cy="25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>
            <a:extLst>
              <a:ext uri="{FF2B5EF4-FFF2-40B4-BE49-F238E27FC236}">
                <a16:creationId xmlns:a16="http://schemas.microsoft.com/office/drawing/2014/main" xmlns="" id="{7C7CCB9F-6878-4AB2-BD4F-18C30FD00CE0}"/>
              </a:ext>
            </a:extLst>
          </p:cNvPr>
          <p:cNvSpPr txBox="1"/>
          <p:nvPr/>
        </p:nvSpPr>
        <p:spPr>
          <a:xfrm>
            <a:off x="1139482" y="801858"/>
            <a:ext cx="59224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4400" b="1" dirty="0" smtClean="0">
                <a:latin typeface="Gadugi" panose="020B0502040204020203" pitchFamily="34" charset="0"/>
                <a:ea typeface="Gadugi" panose="020B0502040204020203" pitchFamily="34" charset="0"/>
              </a:rPr>
              <a:t>Longitudinalan </a:t>
            </a:r>
            <a:r>
              <a:rPr lang="hr-HR" sz="4400" b="1" dirty="0">
                <a:latin typeface="Gadugi" panose="020B0502040204020203" pitchFamily="34" charset="0"/>
                <a:ea typeface="Gadugi" panose="020B0502040204020203" pitchFamily="34" charset="0"/>
              </a:rPr>
              <a:t>val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9845F7CD-7092-4809-8C62-0FA74D8DA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78845" y="3605212"/>
            <a:ext cx="6749562" cy="2698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zervirano mjesto sadržaja 4">
            <a:extLst>
              <a:ext uri="{FF2B5EF4-FFF2-40B4-BE49-F238E27FC236}">
                <a16:creationId xmlns:a16="http://schemas.microsoft.com/office/drawing/2014/main" xmlns="" id="{57D97281-50E9-41F7-B281-D263FE235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684434" cy="1813205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Kako se gibaju čestice opruge kojom se širi poremećaj?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Kakvog su oblika dijelovi vala koji se ponavljaju? </a:t>
            </a:r>
          </a:p>
          <a:p>
            <a:pPr marL="0" indent="0"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D795A457-7702-4FD5-BE1B-D66B41679E0C}"/>
              </a:ext>
            </a:extLst>
          </p:cNvPr>
          <p:cNvSpPr txBox="1">
            <a:spLocks/>
          </p:cNvSpPr>
          <p:nvPr/>
        </p:nvSpPr>
        <p:spPr>
          <a:xfrm>
            <a:off x="655320" y="144545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Na longitudinalnom valu uočavamo </a:t>
            </a:r>
            <a:r>
              <a:rPr lang="hr-HR" altLang="sr-Latn-RS" dirty="0" err="1">
                <a:latin typeface="Gadugi" panose="020B0502040204020203" pitchFamily="34" charset="0"/>
                <a:ea typeface="Gadugi" panose="020B0502040204020203" pitchFamily="34" charset="0"/>
              </a:rPr>
              <a:t>zgušnjenja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i razrjeđenja čestica sredstva kojim se val rasprostire.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 smtClean="0">
                <a:latin typeface="Gadugi" panose="020B0502040204020203" pitchFamily="34" charset="0"/>
                <a:ea typeface="Gadugi" panose="020B0502040204020203" pitchFamily="34" charset="0"/>
              </a:rPr>
              <a:t>Valna 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duljina longitudinalnog vala jednaka je udaljenosti između dva susjedna </a:t>
            </a:r>
            <a:r>
              <a:rPr lang="hr-HR" altLang="sr-Latn-RS" dirty="0" err="1">
                <a:latin typeface="Gadugi" panose="020B0502040204020203" pitchFamily="34" charset="0"/>
                <a:ea typeface="Gadugi" panose="020B0502040204020203" pitchFamily="34" charset="0"/>
              </a:rPr>
              <a:t>zgušnjenja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ili dva susjedna razrjeđenja.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>
            <a:extLst>
              <a:ext uri="{FF2B5EF4-FFF2-40B4-BE49-F238E27FC236}">
                <a16:creationId xmlns:a16="http://schemas.microsoft.com/office/drawing/2014/main" xmlns="" id="{E77105B5-F7B4-4506-B148-811626901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523" y="1198562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sz="3200" dirty="0" smtClean="0">
                <a:latin typeface="Gadugi" panose="020B0502040204020203" pitchFamily="34" charset="0"/>
                <a:ea typeface="Gadugi" panose="020B0502040204020203" pitchFamily="34" charset="0"/>
              </a:rPr>
              <a:t>Koji </a:t>
            </a:r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</a:rPr>
              <a:t>je od longitudinalnih valova na opruzi, prikazanih na donjoj slici, veće valne duljine?</a:t>
            </a:r>
          </a:p>
          <a:p>
            <a:pPr>
              <a:buFontTx/>
              <a:buNone/>
            </a:pPr>
            <a:endParaRPr lang="hr-HR" altLang="sr-Latn-RS" dirty="0"/>
          </a:p>
        </p:txBody>
      </p:sp>
      <p:pic>
        <p:nvPicPr>
          <p:cNvPr id="8195" name="Picture 3" descr="longitudinalni valovi različite valne duljine.jpg">
            <a:extLst>
              <a:ext uri="{FF2B5EF4-FFF2-40B4-BE49-F238E27FC236}">
                <a16:creationId xmlns:a16="http://schemas.microsoft.com/office/drawing/2014/main" xmlns="" id="{395492D3-4D17-49CB-A384-173F90B246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36788" y="3068638"/>
            <a:ext cx="7747000" cy="2481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219.tif">
            <a:extLst>
              <a:ext uri="{FF2B5EF4-FFF2-40B4-BE49-F238E27FC236}">
                <a16:creationId xmlns:a16="http://schemas.microsoft.com/office/drawing/2014/main" xmlns="" id="{F7FFBF38-494F-4936-A572-E1B2E46D38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93176" y="2095851"/>
            <a:ext cx="3989593" cy="3428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xmlns="" id="{BC557ADE-DBD1-44C3-92A1-68CC62AAB390}"/>
              </a:ext>
            </a:extLst>
          </p:cNvPr>
          <p:cNvSpPr txBox="1"/>
          <p:nvPr/>
        </p:nvSpPr>
        <p:spPr>
          <a:xfrm>
            <a:off x="703384" y="784978"/>
            <a:ext cx="8257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4400" b="1" dirty="0">
                <a:latin typeface="Gadugi" panose="020B0502040204020203" pitchFamily="34" charset="0"/>
                <a:ea typeface="Gadugi" panose="020B0502040204020203" pitchFamily="34" charset="0"/>
              </a:rPr>
              <a:t>Kružni val i ravni val  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xmlns="" id="{98F8D282-5C57-4499-B9DF-690B38558B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61471" y="2095851"/>
            <a:ext cx="4799297" cy="3162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Content Placeholder 5">
            <a:extLst>
              <a:ext uri="{FF2B5EF4-FFF2-40B4-BE49-F238E27FC236}">
                <a16:creationId xmlns:a16="http://schemas.microsoft.com/office/drawing/2014/main" xmlns="" id="{15CE3502-8987-43EE-99F4-6650B4125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2313" y="1855788"/>
            <a:ext cx="8229600" cy="4525962"/>
          </a:xfrm>
        </p:spPr>
        <p:txBody>
          <a:bodyPr/>
          <a:lstStyle/>
          <a:p>
            <a:endParaRPr lang="hr-HR" altLang="sr-Latn-RS" dirty="0"/>
          </a:p>
          <a:p>
            <a:endParaRPr lang="hr-HR" altLang="sr-Latn-RS" dirty="0"/>
          </a:p>
          <a:p>
            <a:endParaRPr lang="hr-HR" altLang="sr-Latn-RS" dirty="0"/>
          </a:p>
          <a:p>
            <a:endParaRPr lang="hr-HR" altLang="sr-Latn-RS" dirty="0"/>
          </a:p>
          <a:p>
            <a:endParaRPr lang="hr-HR" altLang="sr-Latn-RS" dirty="0"/>
          </a:p>
        </p:txBody>
      </p:sp>
      <p:sp>
        <p:nvSpPr>
          <p:cNvPr id="3" name="Pravokutnik 2">
            <a:extLst>
              <a:ext uri="{FF2B5EF4-FFF2-40B4-BE49-F238E27FC236}">
                <a16:creationId xmlns:a16="http://schemas.microsoft.com/office/drawing/2014/main" xmlns="" id="{7C22D838-6547-4669-AF2F-3FE90C76EDB0}"/>
              </a:ext>
            </a:extLst>
          </p:cNvPr>
          <p:cNvSpPr/>
          <p:nvPr/>
        </p:nvSpPr>
        <p:spPr>
          <a:xfrm>
            <a:off x="998806" y="1448972"/>
            <a:ext cx="986145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sz="3600" b="1" dirty="0">
                <a:latin typeface="Gadugi" panose="020B0502040204020203" pitchFamily="34" charset="0"/>
                <a:ea typeface="Gadugi" panose="020B0502040204020203" pitchFamily="34" charset="0"/>
              </a:rPr>
              <a:t>Valna fronta </a:t>
            </a:r>
            <a:r>
              <a:rPr lang="hr-HR" altLang="sr-Latn-RS" sz="3600" dirty="0">
                <a:latin typeface="Gadugi" panose="020B0502040204020203" pitchFamily="34" charset="0"/>
                <a:ea typeface="Gadugi" panose="020B0502040204020203" pitchFamily="34" charset="0"/>
              </a:rPr>
              <a:t>je sastavljena od međusobno povezanih brjegova </a:t>
            </a:r>
            <a:r>
              <a:rPr lang="hr-HR" altLang="sr-Latn-RS" sz="3600" dirty="0" smtClean="0">
                <a:latin typeface="Gadugi" panose="020B0502040204020203" pitchFamily="34" charset="0"/>
                <a:ea typeface="Gadugi" panose="020B0502040204020203" pitchFamily="34" charset="0"/>
              </a:rPr>
              <a:t>vala</a:t>
            </a:r>
            <a:r>
              <a:rPr lang="hr-HR" altLang="sr-Latn-RS" sz="3600" dirty="0">
                <a:latin typeface="Gadugi" panose="020B0502040204020203" pitchFamily="34" charset="0"/>
                <a:ea typeface="Gadugi" panose="020B0502040204020203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hr-HR" altLang="sr-Latn-RS" sz="36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sz="3600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hr-HR" altLang="sr-Latn-RS" sz="3600" b="1" dirty="0">
                <a:latin typeface="Gadugi" panose="020B0502040204020203" pitchFamily="34" charset="0"/>
                <a:ea typeface="Gadugi" panose="020B0502040204020203" pitchFamily="34" charset="0"/>
              </a:rPr>
              <a:t>Valna zraka </a:t>
            </a:r>
            <a:r>
              <a:rPr lang="hr-HR" altLang="sr-Latn-RS" sz="3600" dirty="0">
                <a:latin typeface="Gadugi" panose="020B0502040204020203" pitchFamily="34" charset="0"/>
                <a:ea typeface="Gadugi" panose="020B0502040204020203" pitchFamily="34" charset="0"/>
              </a:rPr>
              <a:t>naznačuje smjer rasprostiranja valova i okomita je na valnu frontu.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328</Words>
  <Application>Microsoft Office PowerPoint</Application>
  <PresentationFormat>Custom</PresentationFormat>
  <Paragraphs>50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Tema sustava Office</vt:lpstr>
      <vt:lpstr>Jednadžba</vt:lpstr>
      <vt:lpstr>Opisujemo val</vt:lpstr>
      <vt:lpstr>Transverzalan val</vt:lpstr>
      <vt:lpstr>Slide 3</vt:lpstr>
      <vt:lpstr>Slide 4</vt:lpstr>
      <vt:lpstr>Slide 5</vt:lpstr>
      <vt:lpstr>Slide 6</vt:lpstr>
      <vt:lpstr>Slide 7</vt:lpstr>
      <vt:lpstr>Slide 8</vt:lpstr>
      <vt:lpstr>Slide 9</vt:lpstr>
      <vt:lpstr>Period vala </vt:lpstr>
      <vt:lpstr>Frekvencija vala </vt:lpstr>
      <vt:lpstr>Slide 12</vt:lpstr>
      <vt:lpstr>Slide 13</vt:lpstr>
      <vt:lpstr>Slide 14</vt:lpstr>
      <vt:lpstr>Klikom na sličicu pristupi kvizu kojim ćeš provjeriti znanje.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Proučimo valove</dc:title>
  <dc:creator>ProBook 4540</dc:creator>
  <cp:lastModifiedBy>sk-iloncarek</cp:lastModifiedBy>
  <cp:revision>13</cp:revision>
  <dcterms:modified xsi:type="dcterms:W3CDTF">2021-04-29T13:38:30Z</dcterms:modified>
</cp:coreProperties>
</file>